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82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307" r:id="rId18"/>
    <p:sldId id="297" r:id="rId19"/>
    <p:sldId id="299" r:id="rId20"/>
    <p:sldId id="300" r:id="rId21"/>
    <p:sldId id="301" r:id="rId22"/>
    <p:sldId id="309" r:id="rId23"/>
    <p:sldId id="302" r:id="rId24"/>
    <p:sldId id="303" r:id="rId25"/>
    <p:sldId id="304" r:id="rId26"/>
    <p:sldId id="305" r:id="rId27"/>
    <p:sldId id="306" r:id="rId28"/>
    <p:sldId id="298" r:id="rId29"/>
    <p:sldId id="308" r:id="rId30"/>
  </p:sldIdLst>
  <p:sldSz cx="9144000" cy="5143500" type="screen16x9"/>
  <p:notesSz cx="6797675" cy="9926638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Open Sans Light" panose="020B0306030504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78">
          <p15:clr>
            <a:srgbClr val="000000"/>
          </p15:clr>
        </p15:guide>
        <p15:guide id="2" orient="horz" pos="868">
          <p15:clr>
            <a:srgbClr val="000000"/>
          </p15:clr>
        </p15:guide>
        <p15:guide id="3" pos="38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7"/>
    <p:restoredTop sz="94609"/>
  </p:normalViewPr>
  <p:slideViewPr>
    <p:cSldViewPr snapToGrid="0">
      <p:cViewPr>
        <p:scale>
          <a:sx n="155" d="100"/>
          <a:sy n="155" d="100"/>
        </p:scale>
        <p:origin x="400" y="256"/>
      </p:cViewPr>
      <p:guideLst>
        <p:guide orient="horz" pos="678"/>
        <p:guide orient="horz" pos="868"/>
        <p:guide pos="3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1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>
  <p:cSld name="Titelfoli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3766376" y="3838575"/>
            <a:ext cx="5098223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2000"/>
              <a:buFont typeface="Open Sans Light"/>
              <a:buNone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3766376" y="3502342"/>
            <a:ext cx="5085523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6A315"/>
              </a:buClr>
              <a:buSzPts val="2600"/>
              <a:buFont typeface="Open Sans Light"/>
              <a:buNone/>
              <a:defRPr sz="2600" b="1" cap="none">
                <a:solidFill>
                  <a:srgbClr val="86A31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-11415" y="4954500"/>
            <a:ext cx="9155077" cy="189000"/>
          </a:xfrm>
          <a:prstGeom prst="rect">
            <a:avLst/>
          </a:prstGeom>
          <a:solidFill>
            <a:srgbClr val="86A3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 amt="71000"/>
          </a:blip>
          <a:srcRect/>
          <a:stretch/>
        </p:blipFill>
        <p:spPr>
          <a:xfrm>
            <a:off x="0" y="2047217"/>
            <a:ext cx="9144000" cy="113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 descr="\\Ithdver-fs4\CICD_Marketing\11_360_SRH_Brandnet\02_SRH_Hochschulen\01_Designkonstanten\01_Logos\SRH_HS_HEIDELBERG\01 RZ Logo HS HD\SRH_HS_HEIDELBERG_RGB_für_PP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868340"/>
            <a:ext cx="3081473" cy="1086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546" y="2046082"/>
            <a:ext cx="1134895" cy="113489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Master_Zwischenfolie_Typo">
  <p:cSld name="3_Master_Zwischenfolie_Typo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/>
          <p:nvPr/>
        </p:nvSpPr>
        <p:spPr>
          <a:xfrm>
            <a:off x="-11416" y="0"/>
            <a:ext cx="9155077" cy="3857283"/>
          </a:xfrm>
          <a:prstGeom prst="rect">
            <a:avLst/>
          </a:prstGeom>
          <a:solidFill>
            <a:srgbClr val="2E63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" name="Google Shape;89;p11"/>
          <p:cNvSpPr/>
          <p:nvPr/>
        </p:nvSpPr>
        <p:spPr>
          <a:xfrm>
            <a:off x="-11415" y="4954500"/>
            <a:ext cx="9155077" cy="189000"/>
          </a:xfrm>
          <a:prstGeom prst="rect">
            <a:avLst/>
          </a:prstGeom>
          <a:solidFill>
            <a:srgbClr val="2E63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3884400" y="521101"/>
            <a:ext cx="4654800" cy="74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Light"/>
              <a:buNone/>
              <a:defRPr sz="2400" b="0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1"/>
          </p:nvPr>
        </p:nvSpPr>
        <p:spPr>
          <a:xfrm>
            <a:off x="3884400" y="1452600"/>
            <a:ext cx="4572000" cy="14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81000" algn="l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Light"/>
              <a:buAutoNum type="arabicPeriod"/>
              <a:def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&gt;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&gt;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ftr" idx="11"/>
          </p:nvPr>
        </p:nvSpPr>
        <p:spPr>
          <a:xfrm>
            <a:off x="604650" y="4968000"/>
            <a:ext cx="187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pic>
        <p:nvPicPr>
          <p:cNvPr id="93" name="Google Shape;93;p11" descr="\\Ithdver-fs4\CICD_Marketing\11_360_SRH_Brandnet\02_SRH_Hochschulen\01_Designkonstanten\01_Logos\SRH_HS_HEIDELBERG\01 RZ Logo HS HD\SRH_HS_HEIDELBERG_RGB_für_PP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42811" y="3868340"/>
            <a:ext cx="3081473" cy="108615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Master_Inhalt">
  <p:cSld name="4_Master_Inhal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/>
          <p:nvPr/>
        </p:nvSpPr>
        <p:spPr>
          <a:xfrm>
            <a:off x="-11415" y="4954500"/>
            <a:ext cx="9155077" cy="189000"/>
          </a:xfrm>
          <a:prstGeom prst="rect">
            <a:avLst/>
          </a:prstGeom>
          <a:solidFill>
            <a:srgbClr val="2E63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" name="Google Shape;97;p12"/>
          <p:cNvSpPr txBox="1">
            <a:spLocks noGrp="1"/>
          </p:cNvSpPr>
          <p:nvPr>
            <p:ph type="body" idx="1"/>
          </p:nvPr>
        </p:nvSpPr>
        <p:spPr>
          <a:xfrm>
            <a:off x="604838" y="1378745"/>
            <a:ext cx="8069262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body" idx="2"/>
          </p:nvPr>
        </p:nvSpPr>
        <p:spPr>
          <a:xfrm>
            <a:off x="604838" y="1878807"/>
            <a:ext cx="8081962" cy="241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&gt;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ftr" idx="11"/>
          </p:nvPr>
        </p:nvSpPr>
        <p:spPr>
          <a:xfrm>
            <a:off x="604650" y="4968000"/>
            <a:ext cx="187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title"/>
          </p:nvPr>
        </p:nvSpPr>
        <p:spPr>
          <a:xfrm>
            <a:off x="604838" y="464344"/>
            <a:ext cx="6545262" cy="716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E63AC"/>
              </a:buClr>
              <a:buSzPts val="2400"/>
              <a:buFont typeface="Open Sans Light"/>
              <a:buNone/>
              <a:defRPr sz="2400" b="0">
                <a:solidFill>
                  <a:srgbClr val="2E63A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8616" y="0"/>
            <a:ext cx="1134895" cy="113489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lussfolie">
  <p:cSld name="Abschlussfoli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/>
          <p:nvPr/>
        </p:nvSpPr>
        <p:spPr>
          <a:xfrm>
            <a:off x="0" y="-7145"/>
            <a:ext cx="9144000" cy="3864428"/>
          </a:xfrm>
          <a:prstGeom prst="rect">
            <a:avLst/>
          </a:prstGeom>
          <a:solidFill>
            <a:srgbClr val="86A3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" name="Google Shape;105;p13"/>
          <p:cNvSpPr/>
          <p:nvPr/>
        </p:nvSpPr>
        <p:spPr>
          <a:xfrm>
            <a:off x="-11415" y="4954500"/>
            <a:ext cx="9155077" cy="189000"/>
          </a:xfrm>
          <a:prstGeom prst="rect">
            <a:avLst/>
          </a:prstGeom>
          <a:solidFill>
            <a:srgbClr val="86A3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6" name="Google Shape;106;p13"/>
          <p:cNvSpPr txBox="1">
            <a:spLocks noGrp="1"/>
          </p:cNvSpPr>
          <p:nvPr>
            <p:ph type="body" idx="1"/>
          </p:nvPr>
        </p:nvSpPr>
        <p:spPr>
          <a:xfrm>
            <a:off x="1" y="1659163"/>
            <a:ext cx="9144000" cy="205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ct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&gt;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&gt;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ftr" idx="11"/>
          </p:nvPr>
        </p:nvSpPr>
        <p:spPr>
          <a:xfrm>
            <a:off x="604650" y="4968000"/>
            <a:ext cx="187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pic>
        <p:nvPicPr>
          <p:cNvPr id="108" name="Google Shape;108;p13" descr="\\Ithdver-fs4\CICD_Marketing\11_360_SRH_Brandnet\02_SRH_Hochschulen\01_Designkonstanten\01_Logos\SRH_HS_HEIDELBERG\01 RZ Logo HS HD\SRH_HS_HEIDELBERG_RGB_für_PP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42811" y="3868340"/>
            <a:ext cx="3081473" cy="108615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sverzeichnis">
  <p:cSld name="Inhaltsverzeichni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-11415" y="4954500"/>
            <a:ext cx="9155077" cy="189000"/>
          </a:xfrm>
          <a:prstGeom prst="rect">
            <a:avLst/>
          </a:prstGeom>
          <a:solidFill>
            <a:srgbClr val="86A3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604838" y="340661"/>
            <a:ext cx="6545262" cy="84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A315"/>
              </a:buClr>
              <a:buSzPts val="2400"/>
              <a:buFont typeface="Open Sans Light"/>
              <a:buNone/>
              <a:defRPr sz="2400" b="0" cap="none">
                <a:solidFill>
                  <a:srgbClr val="86A31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604838" y="1371600"/>
            <a:ext cx="8128800" cy="29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>
                <a:solidFill>
                  <a:srgbClr val="86A31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604650" y="4968000"/>
            <a:ext cx="187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8616" y="0"/>
            <a:ext cx="1134895" cy="113489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86A315"/>
                </a:solidFill>
              </a:defRPr>
            </a:lvl1pPr>
            <a:lvl2pPr lvl="1">
              <a:buNone/>
              <a:defRPr>
                <a:solidFill>
                  <a:srgbClr val="86A315"/>
                </a:solidFill>
              </a:defRPr>
            </a:lvl2pPr>
            <a:lvl3pPr lvl="2">
              <a:buNone/>
              <a:defRPr>
                <a:solidFill>
                  <a:srgbClr val="86A315"/>
                </a:solidFill>
              </a:defRPr>
            </a:lvl3pPr>
            <a:lvl4pPr lvl="3">
              <a:buNone/>
              <a:defRPr>
                <a:solidFill>
                  <a:srgbClr val="86A315"/>
                </a:solidFill>
              </a:defRPr>
            </a:lvl4pPr>
            <a:lvl5pPr lvl="4">
              <a:buNone/>
              <a:defRPr>
                <a:solidFill>
                  <a:srgbClr val="86A315"/>
                </a:solidFill>
              </a:defRPr>
            </a:lvl5pPr>
            <a:lvl6pPr lvl="5">
              <a:buNone/>
              <a:defRPr>
                <a:solidFill>
                  <a:srgbClr val="86A315"/>
                </a:solidFill>
              </a:defRPr>
            </a:lvl6pPr>
            <a:lvl7pPr lvl="6">
              <a:buNone/>
              <a:defRPr>
                <a:solidFill>
                  <a:srgbClr val="86A315"/>
                </a:solidFill>
              </a:defRPr>
            </a:lvl7pPr>
            <a:lvl8pPr lvl="7">
              <a:buNone/>
              <a:defRPr>
                <a:solidFill>
                  <a:srgbClr val="86A315"/>
                </a:solidFill>
              </a:defRPr>
            </a:lvl8pPr>
            <a:lvl9pPr lvl="8">
              <a:buNone/>
              <a:defRPr>
                <a:solidFill>
                  <a:srgbClr val="86A315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ischenfolie Image">
  <p:cSld name="Zwischenfolie Imag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0" y="2732485"/>
            <a:ext cx="9144000" cy="1135856"/>
          </a:xfrm>
          <a:prstGeom prst="rect">
            <a:avLst/>
          </a:prstGeom>
          <a:solidFill>
            <a:srgbClr val="86A315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-11415" y="4954500"/>
            <a:ext cx="9155077" cy="189000"/>
          </a:xfrm>
          <a:prstGeom prst="rect">
            <a:avLst/>
          </a:prstGeom>
          <a:solidFill>
            <a:srgbClr val="86A3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604650" y="4968000"/>
            <a:ext cx="187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604838" y="2755345"/>
            <a:ext cx="8164762" cy="1077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5" name="Google Shape;35;p4" descr="\\Ithdver-fs4\CICD_Marketing\11_360_SRH_Brandnet\02_SRH_Hochschulen\01_Designkonstanten\01_Logos\SRH_HS_HEIDELBERG\01 RZ Logo HS HD\SRH_HS_HEIDELBERG_RGB_für_PP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42811" y="3868340"/>
            <a:ext cx="3081473" cy="1086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8616" y="0"/>
            <a:ext cx="1134895" cy="113489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ischenfolie_Typo">
  <p:cSld name="Zwischenfolie_Typo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-11416" y="0"/>
            <a:ext cx="9155077" cy="3857283"/>
          </a:xfrm>
          <a:prstGeom prst="rect">
            <a:avLst/>
          </a:prstGeom>
          <a:solidFill>
            <a:srgbClr val="86A3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" name="Google Shape;40;p5"/>
          <p:cNvSpPr/>
          <p:nvPr/>
        </p:nvSpPr>
        <p:spPr>
          <a:xfrm>
            <a:off x="-11415" y="4954500"/>
            <a:ext cx="9155077" cy="189000"/>
          </a:xfrm>
          <a:prstGeom prst="rect">
            <a:avLst/>
          </a:prstGeom>
          <a:solidFill>
            <a:srgbClr val="86A3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3884400" y="521101"/>
            <a:ext cx="4654800" cy="74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Light"/>
              <a:buNone/>
              <a:defRPr sz="2400" b="0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3884400" y="1452600"/>
            <a:ext cx="4572000" cy="14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81000" algn="l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Light"/>
              <a:buAutoNum type="arabicPeriod"/>
              <a:def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&gt;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&gt;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ftr" idx="11"/>
          </p:nvPr>
        </p:nvSpPr>
        <p:spPr>
          <a:xfrm>
            <a:off x="604650" y="4968000"/>
            <a:ext cx="187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pic>
        <p:nvPicPr>
          <p:cNvPr id="44" name="Google Shape;44;p5" descr="\\Ithdver-fs4\CICD_Marketing\11_360_SRH_Brandnet\02_SRH_Hochschulen\01_Designkonstanten\01_Logos\SRH_HS_HEIDELBERG\01 RZ Logo HS HD\SRH_HS_HEIDELBERG_RGB_für_PP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42811" y="3868340"/>
            <a:ext cx="3081473" cy="108615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">
  <p:cSld name="Inhal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>
            <a:off x="-11415" y="4954500"/>
            <a:ext cx="9155077" cy="189000"/>
          </a:xfrm>
          <a:prstGeom prst="rect">
            <a:avLst/>
          </a:prstGeom>
          <a:solidFill>
            <a:srgbClr val="86A3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604838" y="1378745"/>
            <a:ext cx="8069262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604838" y="1878807"/>
            <a:ext cx="8081962" cy="241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&gt;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604650" y="4968000"/>
            <a:ext cx="187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604838" y="340661"/>
            <a:ext cx="6545262" cy="84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A315"/>
              </a:buClr>
              <a:buSzPts val="2400"/>
              <a:buFont typeface="Open Sans Light"/>
              <a:buNone/>
              <a:defRPr sz="2400" b="0" cap="none">
                <a:solidFill>
                  <a:srgbClr val="86A31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8616" y="0"/>
            <a:ext cx="1134895" cy="113489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achelor_Zwischenfolie Image">
  <p:cSld name="2_Bachelor_Zwischenfolie Imag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>
            <a:off x="0" y="2732485"/>
            <a:ext cx="9144000" cy="1135856"/>
          </a:xfrm>
          <a:prstGeom prst="rect">
            <a:avLst/>
          </a:prstGeom>
          <a:solidFill>
            <a:srgbClr val="EDAB33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-11415" y="4954500"/>
            <a:ext cx="9155077" cy="189000"/>
          </a:xfrm>
          <a:prstGeom prst="rect">
            <a:avLst/>
          </a:prstGeom>
          <a:solidFill>
            <a:srgbClr val="EDAB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604650" y="4968000"/>
            <a:ext cx="187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604838" y="2755345"/>
            <a:ext cx="8164762" cy="1077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7" descr="\\Ithdver-fs4\CICD_Marketing\11_360_SRH_Brandnet\02_SRH_Hochschulen\01_Designkonstanten\01_Logos\SRH_HS_HEIDELBERG\01 RZ Logo HS HD\SRH_HS_HEIDELBERG_RGB_für_PP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42811" y="3868340"/>
            <a:ext cx="3081473" cy="1086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4341" y="0"/>
            <a:ext cx="1134133" cy="113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8616" y="0"/>
            <a:ext cx="1134895" cy="113489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achelor_Zwischenfolie_Typo">
  <p:cSld name="2_Bachelor_Zwischenfolie_Typo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>
            <a:off x="-11416" y="0"/>
            <a:ext cx="9155077" cy="3857283"/>
          </a:xfrm>
          <a:prstGeom prst="rect">
            <a:avLst/>
          </a:prstGeom>
          <a:solidFill>
            <a:srgbClr val="EDAB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5" name="Google Shape;65;p8"/>
          <p:cNvSpPr/>
          <p:nvPr/>
        </p:nvSpPr>
        <p:spPr>
          <a:xfrm>
            <a:off x="-11415" y="4954500"/>
            <a:ext cx="9155077" cy="189000"/>
          </a:xfrm>
          <a:prstGeom prst="rect">
            <a:avLst/>
          </a:prstGeom>
          <a:solidFill>
            <a:srgbClr val="EDAB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3884400" y="521101"/>
            <a:ext cx="4654800" cy="74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Light"/>
              <a:buNone/>
              <a:defRPr sz="2400" b="0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body" idx="1"/>
          </p:nvPr>
        </p:nvSpPr>
        <p:spPr>
          <a:xfrm>
            <a:off x="3884400" y="1452600"/>
            <a:ext cx="4572000" cy="14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81000" algn="l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Light"/>
              <a:buAutoNum type="arabicPeriod"/>
              <a:def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&gt;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&gt;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ftr" idx="11"/>
          </p:nvPr>
        </p:nvSpPr>
        <p:spPr>
          <a:xfrm>
            <a:off x="604650" y="4968000"/>
            <a:ext cx="187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pic>
        <p:nvPicPr>
          <p:cNvPr id="69" name="Google Shape;69;p8" descr="\\Ithdver-fs4\CICD_Marketing\11_360_SRH_Brandnet\02_SRH_Hochschulen\01_Designkonstanten\01_Logos\SRH_HS_HEIDELBERG\01 RZ Logo HS HD\SRH_HS_HEIDELBERG_RGB_für_PP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42811" y="3868340"/>
            <a:ext cx="3081473" cy="108615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achelor_Inhalt">
  <p:cSld name="2_Bachelor_Inhal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/>
          <p:nvPr/>
        </p:nvSpPr>
        <p:spPr>
          <a:xfrm>
            <a:off x="-11415" y="4954500"/>
            <a:ext cx="9155077" cy="189000"/>
          </a:xfrm>
          <a:prstGeom prst="rect">
            <a:avLst/>
          </a:prstGeom>
          <a:solidFill>
            <a:srgbClr val="EDAB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3" name="Google Shape;73;p9"/>
          <p:cNvSpPr txBox="1">
            <a:spLocks noGrp="1"/>
          </p:cNvSpPr>
          <p:nvPr>
            <p:ph type="body" idx="1"/>
          </p:nvPr>
        </p:nvSpPr>
        <p:spPr>
          <a:xfrm>
            <a:off x="604838" y="1378745"/>
            <a:ext cx="8069262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2"/>
          </p:nvPr>
        </p:nvSpPr>
        <p:spPr>
          <a:xfrm>
            <a:off x="604838" y="1878807"/>
            <a:ext cx="8081962" cy="241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&gt;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ftr" idx="11"/>
          </p:nvPr>
        </p:nvSpPr>
        <p:spPr>
          <a:xfrm>
            <a:off x="604650" y="4968000"/>
            <a:ext cx="187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604838" y="464344"/>
            <a:ext cx="6545262" cy="716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D69600"/>
              </a:buClr>
              <a:buSzPts val="2400"/>
              <a:buFont typeface="Open Sans Light"/>
              <a:buNone/>
              <a:defRPr sz="2400" b="0">
                <a:solidFill>
                  <a:srgbClr val="D696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8616" y="0"/>
            <a:ext cx="1134895" cy="113489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Master_Zwischenfolie_Image">
  <p:cSld name="3_Master_Zwischenfolie_Imag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/>
        </p:nvSpPr>
        <p:spPr>
          <a:xfrm>
            <a:off x="0" y="2732485"/>
            <a:ext cx="9144000" cy="1135856"/>
          </a:xfrm>
          <a:prstGeom prst="rect">
            <a:avLst/>
          </a:prstGeom>
          <a:solidFill>
            <a:srgbClr val="2E63AC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-11415" y="4954500"/>
            <a:ext cx="9155077" cy="189000"/>
          </a:xfrm>
          <a:prstGeom prst="rect">
            <a:avLst/>
          </a:prstGeom>
          <a:solidFill>
            <a:srgbClr val="2E63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" name="Google Shape;82;p10"/>
          <p:cNvSpPr txBox="1">
            <a:spLocks noGrp="1"/>
          </p:cNvSpPr>
          <p:nvPr>
            <p:ph type="title"/>
          </p:nvPr>
        </p:nvSpPr>
        <p:spPr>
          <a:xfrm>
            <a:off x="604838" y="2755345"/>
            <a:ext cx="8164762" cy="1077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ftr" idx="11"/>
          </p:nvPr>
        </p:nvSpPr>
        <p:spPr>
          <a:xfrm>
            <a:off x="604650" y="4968000"/>
            <a:ext cx="187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pic>
        <p:nvPicPr>
          <p:cNvPr id="84" name="Google Shape;84;p10" descr="\\Ithdver-fs4\CICD_Marketing\11_360_SRH_Brandnet\02_SRH_Hochschulen\01_Designkonstanten\01_Logos\SRH_HS_HEIDELBERG\01 RZ Logo HS HD\SRH_HS_HEIDELBERG_RGB_für_PP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42811" y="3868340"/>
            <a:ext cx="3081473" cy="1086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8616" y="0"/>
            <a:ext cx="1134895" cy="113489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604838" y="1377554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 Light"/>
              <a:buChar char="&gt;"/>
              <a:defRPr sz="2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604838" y="242047"/>
            <a:ext cx="8094662" cy="956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6A315"/>
              </a:buClr>
              <a:buSzPts val="2400"/>
              <a:buFont typeface="Open Sans Light"/>
              <a:buNone/>
              <a:defRPr sz="2400" b="0" i="0" u="none" strike="noStrike" cap="none">
                <a:solidFill>
                  <a:srgbClr val="86A31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/>
          <p:nvPr/>
        </p:nvSpPr>
        <p:spPr>
          <a:xfrm>
            <a:off x="473946" y="4905242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de-DE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04.12.2015 Seite </a:t>
            </a:r>
            <a:fld id="{00000000-1234-1234-1234-123412341234}" type="slidenum">
              <a:rPr lang="de-DE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626346" y="494041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de-DE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04.12.2015 Seite </a:t>
            </a:r>
            <a:fld id="{00000000-1234-1234-1234-123412341234}" type="slidenum">
              <a:rPr lang="de-DE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tutorials/autoencoder-classifier-python" TargetMode="External"/><Relationship Id="rId2" Type="http://schemas.openxmlformats.org/officeDocument/2006/relationships/hyperlink" Target="http://vis-www.cs.umass.edu/lfw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anielpovey.com/files/2015_icassp_librispeech.pdf" TargetMode="External"/><Relationship Id="rId5" Type="http://schemas.openxmlformats.org/officeDocument/2006/relationships/hyperlink" Target="https://www.youtube.com/watch?v=_FatxGN3vAM" TargetMode="External"/><Relationship Id="rId4" Type="http://schemas.openxmlformats.org/officeDocument/2006/relationships/hyperlink" Target="https://www.cs.cmu.edu/~efros/courses/LBMV07/Papers/viola-cvpr-01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medium.com%2Fred-buffer%2Fautoencoders-guide-and-code-in-tensorflow-2-0-a4101571ce56&amp;psig=AOvVaw1jUFx16yZR9D_5hNZru_N4&amp;ust=1584082246256000&amp;source=images&amp;cd=vfe&amp;ved=0CA0QjhxqFwoTCMCKy66slOgCFQAAAAAdAAAAABAI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subTitle" idx="1"/>
          </p:nvPr>
        </p:nvSpPr>
        <p:spPr>
          <a:xfrm>
            <a:off x="4899775" y="2807075"/>
            <a:ext cx="3731700" cy="1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None/>
            </a:pPr>
            <a:r>
              <a:rPr lang="de-DE" sz="16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Presented</a:t>
            </a:r>
            <a:r>
              <a:rPr lang="de-DE" sz="16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6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de-DE" sz="16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:-</a:t>
            </a:r>
            <a:br>
              <a:rPr lang="de-DE" sz="16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DE" sz="16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Siddarth Venkateswaran </a:t>
            </a:r>
            <a:r>
              <a:rPr lang="de-DE" sz="8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(11011753)</a:t>
            </a:r>
            <a:r>
              <a:rPr lang="de-DE" sz="16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8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SzPts val="2000"/>
              <a:buFont typeface="Open Sans Light"/>
              <a:buNone/>
            </a:pPr>
            <a:endParaRPr sz="1600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2674625" y="495850"/>
            <a:ext cx="4964700" cy="15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6A315"/>
              </a:buClr>
              <a:buSzPts val="2600"/>
              <a:buFont typeface="Open Sans Light"/>
              <a:buNone/>
            </a:pPr>
            <a:r>
              <a:rPr lang="de-DE" sz="3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Face Recognition and Voice Recognition Using Autoencoders</a:t>
            </a:r>
            <a:endParaRPr sz="3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4" descr="M:\Marketing\Bilder\Architektur\1SHREB027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674621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9321" y="7"/>
            <a:ext cx="1134895" cy="113489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4"/>
          <p:cNvSpPr txBox="1"/>
          <p:nvPr/>
        </p:nvSpPr>
        <p:spPr>
          <a:xfrm>
            <a:off x="-8400" y="4950200"/>
            <a:ext cx="11349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12.03.2020</a:t>
            </a:r>
            <a:endParaRPr dirty="0"/>
          </a:p>
        </p:txBody>
      </p:sp>
      <p:sp>
        <p:nvSpPr>
          <p:cNvPr id="120" name="Google Shape;120;p14"/>
          <p:cNvSpPr txBox="1"/>
          <p:nvPr/>
        </p:nvSpPr>
        <p:spPr>
          <a:xfrm>
            <a:off x="1134900" y="4983825"/>
            <a:ext cx="68742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Master | Big Data &amp; Business Analytics </a:t>
            </a:r>
            <a:endParaRPr/>
          </a:p>
        </p:txBody>
      </p:sp>
      <p:sp>
        <p:nvSpPr>
          <p:cNvPr id="121" name="Google Shape;121;p14"/>
          <p:cNvSpPr txBox="1"/>
          <p:nvPr/>
        </p:nvSpPr>
        <p:spPr>
          <a:xfrm>
            <a:off x="8009100" y="4950200"/>
            <a:ext cx="11349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</a:t>
            </a:r>
            <a:endParaRPr/>
          </a:p>
        </p:txBody>
      </p:sp>
      <p:pic>
        <p:nvPicPr>
          <p:cNvPr id="122" name="Google Shape;12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3075" y="3750050"/>
            <a:ext cx="78105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5076-BC2E-914E-90C1-29BD5DA1D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>
                <a:solidFill>
                  <a:schemeClr val="tx1"/>
                </a:solidFill>
              </a:rPr>
              <a:t>Data Augmentation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2A245-24B3-654A-86FD-93F83419F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/>
            <a:r>
              <a:rPr lang="en-DE" sz="2000" dirty="0">
                <a:solidFill>
                  <a:schemeClr val="tx1"/>
                </a:solidFill>
              </a:rPr>
              <a:t>The process of generating a good number of synthetic data from an existing small set of raw data.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DE" sz="2000" dirty="0">
              <a:solidFill>
                <a:schemeClr val="tx1"/>
              </a:solidFill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DE" sz="2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C0F36-1B6F-CD4A-905A-A72B10957E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428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5598D-C117-804D-8F15-808767F6BF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11</a:t>
            </a:fld>
            <a:endParaRPr lang="de-D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7219566-326F-6D47-90F9-00275A07B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9" t="9078" r="9020" b="17821"/>
          <a:stretch/>
        </p:blipFill>
        <p:spPr bwMode="auto">
          <a:xfrm>
            <a:off x="922564" y="1322613"/>
            <a:ext cx="6939643" cy="277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6A34F0E-1EDB-2541-9823-9AD03762A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0"/>
            <a:ext cx="6545262" cy="849405"/>
          </a:xfrm>
        </p:spPr>
        <p:txBody>
          <a:bodyPr/>
          <a:lstStyle/>
          <a:p>
            <a:r>
              <a:rPr lang="en-DE" b="1" dirty="0">
                <a:solidFill>
                  <a:schemeClr val="tx1"/>
                </a:solidFill>
              </a:rPr>
              <a:t>Data Augmentation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E3C8D2-724B-334C-96A3-002AB1F417B4}"/>
              </a:ext>
            </a:extLst>
          </p:cNvPr>
          <p:cNvSpPr txBox="1"/>
          <p:nvPr/>
        </p:nvSpPr>
        <p:spPr>
          <a:xfrm>
            <a:off x="1598141" y="4324865"/>
            <a:ext cx="503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Raw Image Credits - </a:t>
            </a:r>
            <a:r>
              <a:rPr lang="en-GB" dirty="0">
                <a:hlinkClick r:id="rId3"/>
              </a:rPr>
              <a:t>http://vis-www.cs.umass.edu/lfw/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48540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CA723-75E1-1049-B3BD-26842EA9B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60" y="-227854"/>
            <a:ext cx="6545262" cy="849405"/>
          </a:xfrm>
        </p:spPr>
        <p:txBody>
          <a:bodyPr/>
          <a:lstStyle/>
          <a:p>
            <a:r>
              <a:rPr lang="en-DE" b="1" dirty="0">
                <a:solidFill>
                  <a:schemeClr val="tx1"/>
                </a:solidFill>
              </a:rPr>
              <a:t>Data Augmentation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A9A84-7786-BD4C-B8C9-99818656C8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12</a:t>
            </a:fld>
            <a:endParaRPr lang="de-DE"/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007D864-9F1D-FC41-B25E-04448FDE5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807" y="684894"/>
            <a:ext cx="34163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68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7BF3-132D-E94C-A44B-434A6891B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>
                <a:solidFill>
                  <a:schemeClr val="tx1"/>
                </a:solidFill>
              </a:rPr>
              <a:t>Face Detection and Cropping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CE75F-76C3-8B41-9ED3-D9928A512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/>
                </a:solidFill>
              </a:rPr>
              <a:t>This involved drawing bounding boxes on faces detected in the images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/>
                </a:solidFill>
              </a:rPr>
              <a:t>This was followed by key-point detection like the eyes, nose and mouth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/>
                </a:solidFill>
              </a:rPr>
              <a:t>Faces were cropped from the rest of the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7930F-6560-0744-B42C-97E2D8B433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0118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4EA66-8EC8-4B4C-9759-289F30279A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14</a:t>
            </a:fld>
            <a:endParaRPr lang="de-DE"/>
          </a:p>
        </p:txBody>
      </p:sp>
      <p:pic>
        <p:nvPicPr>
          <p:cNvPr id="6" name="Picture 5" descr="A person with collar shirt&#10;&#10;Description automatically generated">
            <a:extLst>
              <a:ext uri="{FF2B5EF4-FFF2-40B4-BE49-F238E27FC236}">
                <a16:creationId xmlns:a16="http://schemas.microsoft.com/office/drawing/2014/main" id="{598C2EDF-DE98-3540-801C-C2776AB43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65907"/>
            <a:ext cx="8153400" cy="3467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7480B0-82D4-AC4A-AE6F-E8F4993161C8}"/>
              </a:ext>
            </a:extLst>
          </p:cNvPr>
          <p:cNvSpPr txBox="1"/>
          <p:nvPr/>
        </p:nvSpPr>
        <p:spPr>
          <a:xfrm>
            <a:off x="1837038" y="4595962"/>
            <a:ext cx="4713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Original Image Credits - </a:t>
            </a:r>
            <a:r>
              <a:rPr lang="en-GB" dirty="0">
                <a:hlinkClick r:id="rId3"/>
              </a:rPr>
              <a:t>http://vis-www.cs.umass.edu/lfw/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99181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374FB-6C8F-AC46-B435-ED7F3039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>
                <a:solidFill>
                  <a:schemeClr val="tx1"/>
                </a:solidFill>
              </a:rPr>
              <a:t>Challenges Faced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081B7-6A75-1C4D-A95D-4A40A17A0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/>
                </a:solidFill>
              </a:rPr>
              <a:t>Images detected with multiple faces in it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/>
                </a:solidFill>
              </a:rPr>
              <a:t>Only the relevant faces tagged to the label of the dataset were retained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1D335-1665-684E-A775-1B035C24EE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1239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B8227-A8E3-FE43-9094-CB45C9891C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16</a:t>
            </a:fld>
            <a:endParaRPr lang="de-DE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A3B9CC0-5842-D944-A6B4-475E35E9D7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" t="7102" r="5625" b="8089"/>
          <a:stretch/>
        </p:blipFill>
        <p:spPr bwMode="auto">
          <a:xfrm>
            <a:off x="514350" y="1151164"/>
            <a:ext cx="8115300" cy="280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EB4746-DE15-474A-9DAF-3C063526FE76}"/>
              </a:ext>
            </a:extLst>
          </p:cNvPr>
          <p:cNvSpPr txBox="1"/>
          <p:nvPr/>
        </p:nvSpPr>
        <p:spPr>
          <a:xfrm>
            <a:off x="2388973" y="4324865"/>
            <a:ext cx="4046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Image Credits - </a:t>
            </a:r>
            <a:r>
              <a:rPr lang="en-GB" dirty="0">
                <a:hlinkClick r:id="rId3"/>
              </a:rPr>
              <a:t>http://vis-www.cs.umass.edu/lfw/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78021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E6ED7-6A07-5F46-8C12-934D2F37F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1" y="1839948"/>
            <a:ext cx="6545262" cy="849405"/>
          </a:xfrm>
        </p:spPr>
        <p:txBody>
          <a:bodyPr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Voice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E2FC7-55E8-1E42-A984-DC819D1112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3901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2940-8926-054A-A279-D7A271C55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>
                <a:solidFill>
                  <a:schemeClr val="tx1"/>
                </a:solidFill>
              </a:rPr>
              <a:t>Feature Extraction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78144-100F-A045-AB47-5D7224E942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18</a:t>
            </a:fld>
            <a:endParaRPr lang="de-DE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DFED737-8532-A74A-93A3-ABA2D3AAA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83" y="1433384"/>
            <a:ext cx="6545262" cy="305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BF1BA-B5C4-B449-B3FE-243A992F9417}"/>
              </a:ext>
            </a:extLst>
          </p:cNvPr>
          <p:cNvSpPr txBox="1"/>
          <p:nvPr/>
        </p:nvSpPr>
        <p:spPr>
          <a:xfrm>
            <a:off x="1861751" y="4555524"/>
            <a:ext cx="3857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*MFCC – Mel Frequency Cepstral Coefficients</a:t>
            </a:r>
          </a:p>
        </p:txBody>
      </p:sp>
    </p:spTree>
    <p:extLst>
      <p:ext uri="{BB962C8B-B14F-4D97-AF65-F5344CB8AC3E}">
        <p14:creationId xmlns:p14="http://schemas.microsoft.com/office/powerpoint/2010/main" val="650318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44937-4078-304B-8311-B1DB46FB6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>
                <a:solidFill>
                  <a:schemeClr val="tx1"/>
                </a:solidFill>
              </a:rPr>
              <a:t>Data Augmentation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A5472-C2CE-7B44-8D6A-82F2A75CC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/>
                </a:solidFill>
              </a:rPr>
              <a:t>Audio time series and sampling rates were extracted from each audio file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/>
                </a:solidFill>
              </a:rPr>
              <a:t>Each audio file was chunked into 1 second bits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/>
                </a:solidFill>
              </a:rPr>
              <a:t>Mel Spectrograms were extracted for each of those bits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50914-4951-2742-8847-7EBA5A48EA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159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8D8F8-BB15-E84C-8190-E088759A3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>
                <a:solidFill>
                  <a:schemeClr val="tx1"/>
                </a:solidFill>
              </a:rPr>
              <a:t>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95EDB-D1D1-CA4E-A954-53B1839EA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/>
                </a:solidFill>
              </a:rPr>
              <a:t>Extract key features from the given input data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/>
                </a:solidFill>
              </a:rPr>
              <a:t>Learn their uniqueness by compressing them within a latent space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/>
                </a:solidFill>
              </a:rPr>
              <a:t>Perform classification based on this learned latent representation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DDA05-CFA5-074D-8D77-699C1DBCEA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6964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0F428-D774-3D4C-80AB-A999CB58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>
                <a:solidFill>
                  <a:schemeClr val="tx1"/>
                </a:solidFill>
              </a:rPr>
              <a:t>Data Augmentation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B5FD0-D1CF-BA42-AE10-354643E156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20</a:t>
            </a:fld>
            <a:endParaRPr lang="de-DE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12D9C86B-5B59-9745-994D-876A09112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00" y="1321987"/>
            <a:ext cx="6336000" cy="34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32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DB0B7-590E-BF41-8F22-03106A30D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>
                <a:solidFill>
                  <a:schemeClr val="tx1"/>
                </a:solidFill>
              </a:rPr>
              <a:t>MFCC 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BCABD-7081-704A-A2D5-A26160CC2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/>
                </a:solidFill>
              </a:rPr>
              <a:t>40 MFCCs were extracted per audio sample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/>
                </a:solidFill>
              </a:rPr>
              <a:t>These were extracted using Python Librosa package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F34DC-708C-AB4C-9927-356B0672A9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372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2D4F4-2596-CF46-85C9-E151B7DC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>
                <a:solidFill>
                  <a:schemeClr val="tx1"/>
                </a:solidFill>
              </a:rPr>
              <a:t>Final Corpora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F4B88-6D83-2D44-8092-F31D433F4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/>
                </a:solidFill>
              </a:rPr>
              <a:t>40000 single-faced images with 250 images per head for 160 distinct individuals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/>
                </a:solidFill>
              </a:rPr>
              <a:t>40000 Mel-Spectrogram images – each representing 1 second audio clippings. Sampled at 250 clippings per head for 160 distinct speakers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/>
                </a:solidFill>
              </a:rPr>
              <a:t>10000 MFCC features with 100 features per head for 100 distinct speakers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3721E-8BB5-D148-BC6C-300650AF65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908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4737-02DA-E947-8B7F-BB64A9EA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>
                <a:solidFill>
                  <a:schemeClr val="tx1"/>
                </a:solidFill>
              </a:rPr>
              <a:t>Neural Network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55873-EA3F-C84D-A07C-908DFA0A65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23</a:t>
            </a:fld>
            <a:endParaRPr lang="de-DE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24118550-E785-6742-AF6C-D210A7FF4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9" t="8234" r="11359" b="7483"/>
          <a:stretch/>
        </p:blipFill>
        <p:spPr bwMode="auto">
          <a:xfrm>
            <a:off x="1408670" y="1305395"/>
            <a:ext cx="5346357" cy="336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560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7F32A-C332-2348-ABE7-398DF1E3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Network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49E30-3D47-8644-A6F3-AA856E3D08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24</a:t>
            </a:fld>
            <a:endParaRPr lang="de-DE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9B043CF-A5F4-9148-A368-ADE570F11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40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364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EE985-D739-CA4A-A514-E9729237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86B68-F6CB-A74E-9FED-757F31CD7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6BF61-6F70-7243-B030-AB90DD0FC6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25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6A4581-42AF-BA4C-9469-9ABCC410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7958"/>
            <a:ext cx="9144000" cy="299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08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B28E-42F2-5347-BA57-6FA8EC7E5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536BC-AB3F-384B-87FC-9788BD3D72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26</a:t>
            </a:fld>
            <a:endParaRPr lang="de-DE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5F45152-8159-5B40-A469-D730073D8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4785"/>
            <a:ext cx="9144000" cy="292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91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6FF3-A521-224A-843A-EDA2F0210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05451-9818-DE4C-9853-8FCBB90AD5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27</a:t>
            </a:fld>
            <a:endParaRPr lang="de-DE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91BE69-FD39-4249-8514-5DFFE3D62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1930"/>
            <a:ext cx="9144000" cy="287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36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698DA-830F-CE46-8F2A-9923CE3D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C30CF-A574-CE4F-930A-0891E310F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838" y="1371600"/>
            <a:ext cx="8217886" cy="3225114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/>
                </a:solidFill>
              </a:rPr>
              <a:t>Demo Face Dataset - </a:t>
            </a:r>
            <a:r>
              <a:rPr lang="en-GB" sz="2000" dirty="0">
                <a:solidFill>
                  <a:schemeClr val="tx1"/>
                </a:solidFill>
              </a:rPr>
              <a:t>Face Recognition Data, University of Essex, UK, Source - https://</a:t>
            </a:r>
            <a:r>
              <a:rPr lang="en-GB" sz="2000" dirty="0" err="1">
                <a:solidFill>
                  <a:schemeClr val="tx1"/>
                </a:solidFill>
              </a:rPr>
              <a:t>cswww.essex.ac.uk</a:t>
            </a:r>
            <a:r>
              <a:rPr lang="en-GB" sz="2000" dirty="0">
                <a:solidFill>
                  <a:schemeClr val="tx1"/>
                </a:solidFill>
              </a:rPr>
              <a:t>/mv/</a:t>
            </a:r>
            <a:r>
              <a:rPr lang="en-GB" sz="2000" dirty="0" err="1">
                <a:solidFill>
                  <a:schemeClr val="tx1"/>
                </a:solidFill>
              </a:rPr>
              <a:t>allfaces</a:t>
            </a:r>
            <a:r>
              <a:rPr lang="en-GB" sz="2000" dirty="0">
                <a:solidFill>
                  <a:schemeClr val="tx1"/>
                </a:solidFill>
              </a:rPr>
              <a:t>/</a:t>
            </a:r>
            <a:r>
              <a:rPr lang="en-GB" sz="2000" dirty="0" err="1">
                <a:solidFill>
                  <a:schemeClr val="tx1"/>
                </a:solidFill>
              </a:rPr>
              <a:t>index.html</a:t>
            </a:r>
            <a:endParaRPr lang="en-GB" sz="2000" dirty="0">
              <a:solidFill>
                <a:schemeClr val="tx1"/>
              </a:solidFill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Selected 200 images of 10 individuals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Demo Voice Dataset - Free Spoken Digit Dataset (FSDD), Source - https://</a:t>
            </a:r>
            <a:r>
              <a:rPr lang="en-GB" sz="2000" dirty="0" err="1">
                <a:solidFill>
                  <a:schemeClr val="tx1"/>
                </a:solidFill>
              </a:rPr>
              <a:t>github.com</a:t>
            </a:r>
            <a:r>
              <a:rPr lang="en-GB" sz="2000" dirty="0">
                <a:solidFill>
                  <a:schemeClr val="tx1"/>
                </a:solidFill>
              </a:rPr>
              <a:t>/</a:t>
            </a:r>
            <a:r>
              <a:rPr lang="en-GB" sz="2000" dirty="0" err="1">
                <a:solidFill>
                  <a:schemeClr val="tx1"/>
                </a:solidFill>
              </a:rPr>
              <a:t>Jakobovski</a:t>
            </a:r>
            <a:r>
              <a:rPr lang="en-GB" sz="2000" dirty="0">
                <a:solidFill>
                  <a:schemeClr val="tx1"/>
                </a:solidFill>
              </a:rPr>
              <a:t>/free-spoken-digit-dataset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Selected 100 recordings of 4 speakers</a:t>
            </a:r>
          </a:p>
          <a:p>
            <a:endParaRPr lang="en-DE" sz="2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6F721-C060-D94C-962D-753EEC74C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786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B2274-1C2B-A445-A548-1996A0DDA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8CE00-85F6-0649-84E6-A8A2BA516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https://</a:t>
            </a:r>
            <a:r>
              <a:rPr lang="en-GB" sz="1400" dirty="0" err="1">
                <a:solidFill>
                  <a:schemeClr val="tx1"/>
                </a:solidFill>
              </a:rPr>
              <a:t>towardsdatascience.com</a:t>
            </a:r>
            <a:r>
              <a:rPr lang="en-GB" sz="1400" dirty="0">
                <a:solidFill>
                  <a:schemeClr val="tx1"/>
                </a:solidFill>
              </a:rPr>
              <a:t>/a-data-lakes-worth-of-audio-datasets-b45b88cd4ad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http://vis-www.cs.umass.edu/lfw/</a:t>
            </a:r>
            <a:endParaRPr lang="en-GB" sz="1400" dirty="0">
              <a:solidFill>
                <a:schemeClr val="tx1"/>
              </a:solidFill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https://www.datacamp.com/community/tutorials/autoencoder-classifier-python</a:t>
            </a:r>
            <a:endParaRPr lang="en-GB" sz="1400" dirty="0">
              <a:solidFill>
                <a:schemeClr val="tx1"/>
              </a:solidFill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https://</a:t>
            </a:r>
            <a:r>
              <a:rPr lang="en-GB" sz="1400" dirty="0" err="1">
                <a:solidFill>
                  <a:schemeClr val="tx1"/>
                </a:solidFill>
              </a:rPr>
              <a:t>github.com</a:t>
            </a:r>
            <a:r>
              <a:rPr lang="en-GB" sz="1400" dirty="0">
                <a:solidFill>
                  <a:schemeClr val="tx1"/>
                </a:solidFill>
              </a:rPr>
              <a:t>/</a:t>
            </a:r>
            <a:r>
              <a:rPr lang="en-GB" sz="1400" dirty="0" err="1">
                <a:solidFill>
                  <a:schemeClr val="tx1"/>
                </a:solidFill>
              </a:rPr>
              <a:t>jurgenarias</a:t>
            </a:r>
            <a:r>
              <a:rPr lang="en-GB" sz="1400" dirty="0">
                <a:solidFill>
                  <a:schemeClr val="tx1"/>
                </a:solidFill>
              </a:rPr>
              <a:t>/Portfolio/tree/master/Voice%20Classification </a:t>
            </a:r>
            <a:r>
              <a:rPr lang="en-GB" sz="14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https://www.cs.cmu.edu/~efros/courses/LBMV07/Papers/viola-cvpr-01.pdf</a:t>
            </a:r>
            <a:endParaRPr lang="en-GB" sz="1400" dirty="0">
              <a:solidFill>
                <a:schemeClr val="tx1"/>
              </a:solidFill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https://www.youtube.com/watch?v=_FatxGN3vAM</a:t>
            </a:r>
            <a:endParaRPr lang="en-GB" sz="1400" dirty="0">
              <a:solidFill>
                <a:schemeClr val="tx1"/>
              </a:solidFill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http://www.danielpovey.com/files/2015_icassp_librispeech.pdf</a:t>
            </a:r>
            <a:endParaRPr lang="en-GB" sz="1400" dirty="0">
              <a:solidFill>
                <a:schemeClr val="tx1"/>
              </a:solidFill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http://</a:t>
            </a:r>
            <a:r>
              <a:rPr lang="en-GB" sz="1400" dirty="0" err="1">
                <a:solidFill>
                  <a:schemeClr val="tx1"/>
                </a:solidFill>
              </a:rPr>
              <a:t>practicalcryptography.com</a:t>
            </a:r>
            <a:r>
              <a:rPr lang="en-GB" sz="1400" dirty="0">
                <a:solidFill>
                  <a:schemeClr val="tx1"/>
                </a:solidFill>
              </a:rPr>
              <a:t>/miscellaneous/machine-learning/guide-</a:t>
            </a:r>
            <a:r>
              <a:rPr lang="en-GB" sz="1400" dirty="0" err="1">
                <a:solidFill>
                  <a:schemeClr val="tx1"/>
                </a:solidFill>
              </a:rPr>
              <a:t>mel</a:t>
            </a:r>
            <a:r>
              <a:rPr lang="en-GB" sz="1400" dirty="0">
                <a:solidFill>
                  <a:schemeClr val="tx1"/>
                </a:solidFill>
              </a:rPr>
              <a:t>-frequency-cepstral-coefficients-</a:t>
            </a:r>
            <a:r>
              <a:rPr lang="en-GB" sz="1400" dirty="0" err="1">
                <a:solidFill>
                  <a:schemeClr val="tx1"/>
                </a:solidFill>
              </a:rPr>
              <a:t>mfccs</a:t>
            </a:r>
            <a:r>
              <a:rPr lang="en-GB" sz="1400" dirty="0">
                <a:solidFill>
                  <a:schemeClr val="tx1"/>
                </a:solidFill>
              </a:rPr>
              <a:t>/</a:t>
            </a:r>
          </a:p>
          <a:p>
            <a:pPr marL="228600" indent="0"/>
            <a:endParaRPr lang="en-GB" sz="1400" dirty="0">
              <a:solidFill>
                <a:schemeClr val="tx1"/>
              </a:solidFill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DE" sz="1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36EED-774B-AD43-B83B-1C6B367F32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4693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1BC7-0538-D949-9980-C774BC3AC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>
                <a:solidFill>
                  <a:schemeClr val="tx1"/>
                </a:solidFill>
              </a:rPr>
              <a:t>Datasets Chosen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F2B86-65F1-3649-8234-FCEE386C81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DE" sz="2000" b="1" dirty="0">
                <a:solidFill>
                  <a:schemeClr val="tx1"/>
                </a:solidFill>
              </a:rPr>
              <a:t>Labelled Faces in the Wild for face recognition </a:t>
            </a:r>
            <a:r>
              <a:rPr lang="en-DE" sz="2000" dirty="0">
                <a:solidFill>
                  <a:schemeClr val="tx1"/>
                </a:solidFill>
              </a:rPr>
              <a:t>– a dataset of 13233 images of 5749 distinct individuals</a:t>
            </a:r>
          </a:p>
          <a:p>
            <a:pPr marL="228600" indent="0"/>
            <a:r>
              <a:rPr lang="en-DE" sz="2000" dirty="0">
                <a:solidFill>
                  <a:schemeClr val="tx1"/>
                </a:solidFill>
              </a:rPr>
              <a:t>     Source - </a:t>
            </a:r>
            <a:r>
              <a:rPr lang="en-GB" sz="2000" dirty="0">
                <a:solidFill>
                  <a:schemeClr val="tx1"/>
                </a:solidFill>
              </a:rPr>
              <a:t>http://</a:t>
            </a:r>
            <a:r>
              <a:rPr lang="en-GB" sz="2000" dirty="0" err="1">
                <a:solidFill>
                  <a:schemeClr val="tx1"/>
                </a:solidFill>
              </a:rPr>
              <a:t>www.openslr.org</a:t>
            </a:r>
            <a:r>
              <a:rPr lang="en-GB" sz="2000" dirty="0">
                <a:solidFill>
                  <a:schemeClr val="tx1"/>
                </a:solidFill>
              </a:rPr>
              <a:t>/12/</a:t>
            </a:r>
            <a:endParaRPr lang="en-DE" sz="2000" dirty="0">
              <a:solidFill>
                <a:schemeClr val="tx1"/>
              </a:solidFill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DE" sz="2000" b="1" dirty="0">
                <a:solidFill>
                  <a:schemeClr val="tx1"/>
                </a:solidFill>
              </a:rPr>
              <a:t>LibriSpeech ASR corpus for voice recognition </a:t>
            </a:r>
            <a:r>
              <a:rPr lang="en-DE" sz="2000" dirty="0">
                <a:solidFill>
                  <a:schemeClr val="tx1"/>
                </a:solidFill>
              </a:rPr>
              <a:t>– A dataset of 1000 hours of speech </a:t>
            </a:r>
          </a:p>
          <a:p>
            <a:pPr marL="228600" indent="0"/>
            <a:r>
              <a:rPr lang="en-DE" sz="2000" dirty="0">
                <a:solidFill>
                  <a:schemeClr val="tx1"/>
                </a:solidFill>
              </a:rPr>
              <a:t>      Source - </a:t>
            </a:r>
            <a:r>
              <a:rPr lang="en-GB" sz="2000" dirty="0">
                <a:solidFill>
                  <a:schemeClr val="tx1"/>
                </a:solidFill>
              </a:rPr>
              <a:t>http://vis-</a:t>
            </a:r>
            <a:r>
              <a:rPr lang="en-GB" sz="2000" dirty="0" err="1">
                <a:solidFill>
                  <a:schemeClr val="tx1"/>
                </a:solidFill>
              </a:rPr>
              <a:t>www.cs.umass.edu</a:t>
            </a:r>
            <a:r>
              <a:rPr lang="en-GB" sz="2000" dirty="0">
                <a:solidFill>
                  <a:schemeClr val="tx1"/>
                </a:solidFill>
              </a:rPr>
              <a:t>/</a:t>
            </a:r>
            <a:r>
              <a:rPr lang="en-GB" sz="2000" dirty="0" err="1">
                <a:solidFill>
                  <a:schemeClr val="tx1"/>
                </a:solidFill>
              </a:rPr>
              <a:t>lfw</a:t>
            </a:r>
            <a:r>
              <a:rPr lang="en-GB" sz="2000" dirty="0">
                <a:solidFill>
                  <a:schemeClr val="tx1"/>
                </a:solidFill>
              </a:rPr>
              <a:t>/</a:t>
            </a:r>
            <a:endParaRPr lang="en-DE" sz="2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36553-6A9C-F444-9FB9-EC79B4D066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3122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B3485-08B2-2946-93A4-6FF66A26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>
                <a:solidFill>
                  <a:schemeClr val="tx1"/>
                </a:solidFill>
              </a:rPr>
              <a:t>Autoencoders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E0B82-4D1A-A640-B700-A7A210DA6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/>
                </a:solidFill>
              </a:rPr>
              <a:t>A class of neural networks that compresses and reconstructs a given input data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/>
                </a:solidFill>
              </a:rPr>
              <a:t>Commonly used for anomaly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DD877-B058-2E4A-BE68-8BA3E879DA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8426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3A087-2216-7241-993C-75C7B66DD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362" y="135696"/>
            <a:ext cx="6545262" cy="849405"/>
          </a:xfrm>
        </p:spPr>
        <p:txBody>
          <a:bodyPr/>
          <a:lstStyle/>
          <a:p>
            <a:r>
              <a:rPr lang="en-DE" b="1" dirty="0">
                <a:solidFill>
                  <a:schemeClr val="tx1"/>
                </a:solidFill>
              </a:rPr>
              <a:t>Autoencoders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A3F60-8187-F044-B59B-A07CA033DB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</a:t>
            </a:fld>
            <a:endParaRPr lang="de-DE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AB2C42E-2768-CB49-AD85-F2A05A955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646" y="1083619"/>
            <a:ext cx="4445000" cy="3289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CA93ED-C52B-2543-8218-61A5B0217234}"/>
              </a:ext>
            </a:extLst>
          </p:cNvPr>
          <p:cNvSpPr txBox="1"/>
          <p:nvPr/>
        </p:nvSpPr>
        <p:spPr>
          <a:xfrm>
            <a:off x="1606378" y="4372919"/>
            <a:ext cx="6203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Image Source - </a:t>
            </a:r>
            <a:r>
              <a:rPr lang="en-GB" dirty="0">
                <a:hlinkClick r:id="rId3"/>
              </a:rPr>
              <a:t>Autoencoders — Guide and Code in TensorFlow 2.0 - Red Buffer - Medium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14350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FA6FB-04CA-444A-A2F6-ADF5947EC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>
                <a:solidFill>
                  <a:schemeClr val="tx1"/>
                </a:solidFill>
              </a:rPr>
              <a:t>Autoencoder Techniques Implemented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97C1F-BCF7-AF41-9D39-B985628A8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/>
                </a:solidFill>
              </a:rPr>
              <a:t>Convolutional Autoencoder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/>
                </a:solidFill>
              </a:rPr>
              <a:t>Deep Autoencoder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D17F3-BD53-A244-849A-FF14126E54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194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D1D1-EDD2-6B49-AD3A-25EDE1105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>
                <a:solidFill>
                  <a:schemeClr val="tx1"/>
                </a:solidFill>
              </a:rPr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08246-095C-C043-A867-3D957E2A12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7</a:t>
            </a:fld>
            <a:endParaRPr lang="de-DE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164A5CD-5341-8741-B790-465842BD0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1813"/>
            <a:ext cx="9144000" cy="153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512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F97E4-8DB3-EB46-8FF2-A98F5BC4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74" y="1769092"/>
            <a:ext cx="6545262" cy="849405"/>
          </a:xfrm>
        </p:spPr>
        <p:txBody>
          <a:bodyPr/>
          <a:lstStyle/>
          <a:p>
            <a:pPr algn="ctr"/>
            <a:r>
              <a:rPr lang="en-DE" sz="3200" b="1" dirty="0">
                <a:solidFill>
                  <a:schemeClr val="tx1"/>
                </a:solidFill>
              </a:rPr>
              <a:t>Faces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9B538-405A-234E-AE49-1AE2ED7DD5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155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B3271-66E1-B342-A634-CAFCE4B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>
                <a:solidFill>
                  <a:schemeClr val="tx1"/>
                </a:solidFill>
              </a:rPr>
              <a:t>Feature Extraction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FAADF-1419-674B-8E24-5222AA9E62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9</a:t>
            </a:fld>
            <a:endParaRPr lang="de-DE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92D3A68-E215-F841-A382-818041D2A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733550"/>
            <a:ext cx="75438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184448"/>
      </p:ext>
    </p:extLst>
  </p:cSld>
  <p:clrMapOvr>
    <a:masterClrMapping/>
  </p:clrMapOvr>
</p:sld>
</file>

<file path=ppt/theme/theme1.xml><?xml version="1.0" encoding="utf-8"?>
<a:theme xmlns:a="http://schemas.openxmlformats.org/drawingml/2006/main" name="SRH Holding">
  <a:themeElements>
    <a:clrScheme name="SRH Holding">
      <a:dk1>
        <a:srgbClr val="000000"/>
      </a:dk1>
      <a:lt1>
        <a:srgbClr val="FFFFFF"/>
      </a:lt1>
      <a:dk2>
        <a:srgbClr val="0C3A78"/>
      </a:dk2>
      <a:lt2>
        <a:srgbClr val="F08300"/>
      </a:lt2>
      <a:accent1>
        <a:srgbClr val="909C09"/>
      </a:accent1>
      <a:accent2>
        <a:srgbClr val="717F80"/>
      </a:accent2>
      <a:accent3>
        <a:srgbClr val="860830"/>
      </a:accent3>
      <a:accent4>
        <a:srgbClr val="2E63AC"/>
      </a:accent4>
      <a:accent5>
        <a:srgbClr val="FEC958"/>
      </a:accent5>
      <a:accent6>
        <a:srgbClr val="EDAB33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2150</TotalTime>
  <Words>622</Words>
  <Application>Microsoft Macintosh PowerPoint</Application>
  <PresentationFormat>On-screen Show (16:9)</PresentationFormat>
  <Paragraphs>101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Open Sans Light</vt:lpstr>
      <vt:lpstr>Calibri</vt:lpstr>
      <vt:lpstr>SRH Holding</vt:lpstr>
      <vt:lpstr>Face Recognition and Voice Recognition Using Autoencoders</vt:lpstr>
      <vt:lpstr>Objective</vt:lpstr>
      <vt:lpstr>Datasets Chosen</vt:lpstr>
      <vt:lpstr>Autoencoders</vt:lpstr>
      <vt:lpstr>Autoencoders</vt:lpstr>
      <vt:lpstr>Autoencoder Techniques Implemented</vt:lpstr>
      <vt:lpstr>Methodology</vt:lpstr>
      <vt:lpstr>Faces Data</vt:lpstr>
      <vt:lpstr>Feature Extraction Process</vt:lpstr>
      <vt:lpstr>Data Augmentation</vt:lpstr>
      <vt:lpstr>Data Augmentation</vt:lpstr>
      <vt:lpstr>Data Augmentation Techniques</vt:lpstr>
      <vt:lpstr>Face Detection and Cropping</vt:lpstr>
      <vt:lpstr>PowerPoint Presentation</vt:lpstr>
      <vt:lpstr>Challenges Faced</vt:lpstr>
      <vt:lpstr>PowerPoint Presentation</vt:lpstr>
      <vt:lpstr>Voice Data</vt:lpstr>
      <vt:lpstr>Feature Extraction</vt:lpstr>
      <vt:lpstr>Data Augmentation</vt:lpstr>
      <vt:lpstr>Data Augmentation</vt:lpstr>
      <vt:lpstr>MFCC Extraction</vt:lpstr>
      <vt:lpstr>Final Corpora</vt:lpstr>
      <vt:lpstr>Neural Network Training</vt:lpstr>
      <vt:lpstr>Neural Network Training</vt:lpstr>
      <vt:lpstr>Results</vt:lpstr>
      <vt:lpstr>Results</vt:lpstr>
      <vt:lpstr>Results</vt:lpstr>
      <vt:lpstr>Demo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 and Voice Recognition Using Autoencoders</dc:title>
  <cp:lastModifiedBy>Venkateswaran, Siddarth (SRH Hochschule Heidelberg Student)</cp:lastModifiedBy>
  <cp:revision>22</cp:revision>
  <dcterms:modified xsi:type="dcterms:W3CDTF">2020-03-13T09:21:10Z</dcterms:modified>
</cp:coreProperties>
</file>